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7" r:id="rId3"/>
    <p:sldId id="291" r:id="rId4"/>
    <p:sldId id="276" r:id="rId5"/>
    <p:sldId id="293" r:id="rId6"/>
    <p:sldId id="275" r:id="rId7"/>
    <p:sldId id="294" r:id="rId8"/>
    <p:sldId id="29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2ECD9"/>
    <a:srgbClr val="FF99CC"/>
    <a:srgbClr val="EBF1E9"/>
    <a:srgbClr val="1E7445"/>
    <a:srgbClr val="FF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510" y="-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5BC3-81EF-4238-A6F3-5A93119823A2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86D-6823-4553-8C9A-4E174D9545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83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5BC3-81EF-4238-A6F3-5A93119823A2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86D-6823-4553-8C9A-4E174D9545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39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5BC3-81EF-4238-A6F3-5A93119823A2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86D-6823-4553-8C9A-4E174D9545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73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5BC3-81EF-4238-A6F3-5A93119823A2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86D-6823-4553-8C9A-4E174D9545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2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5BC3-81EF-4238-A6F3-5A93119823A2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86D-6823-4553-8C9A-4E174D9545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88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5BC3-81EF-4238-A6F3-5A93119823A2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86D-6823-4553-8C9A-4E174D9545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16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5BC3-81EF-4238-A6F3-5A93119823A2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86D-6823-4553-8C9A-4E174D9545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77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5BC3-81EF-4238-A6F3-5A93119823A2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86D-6823-4553-8C9A-4E174D9545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07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5BC3-81EF-4238-A6F3-5A93119823A2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86D-6823-4553-8C9A-4E174D9545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68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5BC3-81EF-4238-A6F3-5A93119823A2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86D-6823-4553-8C9A-4E174D9545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01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5BC3-81EF-4238-A6F3-5A93119823A2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86D-6823-4553-8C9A-4E174D9545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71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D5BC3-81EF-4238-A6F3-5A93119823A2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E86D-6823-4553-8C9A-4E174D9545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16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consultantplus://offline/ref=D5975F0E44EDEF0A237D6332F637D402C1C1740A9EDE29EBE9BF18s6V6P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gif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b="851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4034" y="292100"/>
            <a:ext cx="36000" cy="599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5871099" y="-4303763"/>
            <a:ext cx="36000" cy="1127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5097" y="581433"/>
            <a:ext cx="995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6">
                    <a:lumMod val="50000"/>
                  </a:schemeClr>
                </a:solidFill>
              </a:rPr>
              <a:t>ДЕПАРТАМЕНТ ТРУДА И СОЦИАЛЬНОЙ ЗАЩИТЫ НАСЕЛЕНИЯ НОВГОРОДСКОЙ ОБЛАСТИ </a:t>
            </a:r>
            <a:endParaRPr lang="ru-RU" b="1" dirty="0">
              <a:ln w="0"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2" y="-243642"/>
            <a:ext cx="1388214" cy="1963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600000">
            <a:off x="1563497" y="2161451"/>
            <a:ext cx="92880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 доступности официальных сайтов органов государственной власти Новгородской области и органов местного самоуправления </a:t>
            </a:r>
          </a:p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 сети «Интернет»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b="8518"/>
          <a:stretch/>
        </p:blipFill>
        <p:spPr>
          <a:xfrm>
            <a:off x="147027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15700" y="571500"/>
            <a:ext cx="36000" cy="599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277499" y="346600"/>
            <a:ext cx="36000" cy="1127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600000">
            <a:off x="250823" y="221496"/>
            <a:ext cx="110648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 dirty="0"/>
              <a:t>Численность инвалидов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 dirty="0"/>
              <a:t>по состоянию на </a:t>
            </a:r>
            <a:r>
              <a:rPr lang="ru-RU" sz="2300" b="1" dirty="0" smtClean="0"/>
              <a:t>1октября 2016 года</a:t>
            </a:r>
            <a:endParaRPr lang="ru-RU" sz="23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7" y="5667033"/>
            <a:ext cx="1102921" cy="1560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8853293" y="2650031"/>
            <a:ext cx="575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accent6">
                    <a:lumMod val="50000"/>
                  </a:schemeClr>
                </a:solidFill>
              </a:rPr>
              <a:t>ДЕПАРТАМЕНТ ТРУДА И СОЦИАЛЬНОЙ ЗАЩИТЫ НАСЕЛЕНИЯ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6">
                    <a:lumMod val="50000"/>
                  </a:schemeClr>
                </a:solidFill>
              </a:rPr>
              <a:t>НОВГОРОДСКОЙ ОБЛАСТИ </a:t>
            </a:r>
            <a:endParaRPr lang="ru-RU" sz="1400" b="1" dirty="0">
              <a:ln w="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005089" y="3120133"/>
            <a:ext cx="181821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chemeClr val="accent4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5" name="Picture 2" descr="http://gpskarts.ru/images/stories/52-map-novgorodskaya-bi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68" y="1293306"/>
            <a:ext cx="5835365" cy="392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7794451" y="4550918"/>
            <a:ext cx="3268116" cy="1236106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808080">
                    <a:lumMod val="25000"/>
                  </a:srgbClr>
                </a:solidFill>
              </a:rPr>
              <a:t>Численность  населения                   Новгородской области </a:t>
            </a:r>
            <a:r>
              <a:rPr lang="ru-RU" b="1" dirty="0" smtClean="0">
                <a:solidFill>
                  <a:srgbClr val="808080">
                    <a:lumMod val="25000"/>
                  </a:srgbClr>
                </a:solidFill>
              </a:rPr>
              <a:t>по состоянию на </a:t>
            </a:r>
            <a:endParaRPr lang="ru-RU" b="1" dirty="0">
              <a:solidFill>
                <a:srgbClr val="808080">
                  <a:lumMod val="25000"/>
                </a:srgbClr>
              </a:solidFill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808080">
                    <a:lumMod val="25000"/>
                  </a:srgbClr>
                </a:solidFill>
              </a:rPr>
              <a:t> </a:t>
            </a:r>
            <a:r>
              <a:rPr lang="ru-RU" sz="2000" b="1" dirty="0" smtClean="0">
                <a:solidFill>
                  <a:srgbClr val="808080">
                    <a:lumMod val="25000"/>
                  </a:srgbClr>
                </a:solidFill>
              </a:rPr>
              <a:t>615692 </a:t>
            </a:r>
            <a:r>
              <a:rPr lang="ru-RU" b="1" dirty="0" smtClean="0">
                <a:solidFill>
                  <a:srgbClr val="808080">
                    <a:lumMod val="25000"/>
                  </a:srgbClr>
                </a:solidFill>
              </a:rPr>
              <a:t>человек 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96204" y="1293306"/>
            <a:ext cx="3489389" cy="1203935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808080">
                    <a:lumMod val="25000"/>
                  </a:srgbClr>
                </a:solidFill>
              </a:rPr>
              <a:t>Численность инвалидов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808080">
                    <a:lumMod val="25000"/>
                  </a:srgbClr>
                </a:solidFill>
              </a:rPr>
              <a:t>67106</a:t>
            </a:r>
            <a:r>
              <a:rPr lang="ru-RU" b="1" dirty="0" smtClean="0">
                <a:solidFill>
                  <a:srgbClr val="808080">
                    <a:lumMod val="25000"/>
                  </a:srgbClr>
                </a:solidFill>
              </a:rPr>
              <a:t> </a:t>
            </a:r>
            <a:r>
              <a:rPr lang="ru-RU" b="1" dirty="0">
                <a:solidFill>
                  <a:srgbClr val="808080">
                    <a:lumMod val="25000"/>
                  </a:srgbClr>
                </a:solidFill>
              </a:rPr>
              <a:t>человек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0399" y="3120133"/>
            <a:ext cx="3929090" cy="2105141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8080">
                    <a:lumMod val="25000"/>
                  </a:srgbClr>
                </a:solidFill>
              </a:rPr>
              <a:t>в том числе: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808080">
                    <a:lumMod val="25000"/>
                  </a:srgbClr>
                </a:solidFill>
              </a:rPr>
              <a:t>инвалиды </a:t>
            </a:r>
            <a:r>
              <a:rPr lang="ru-RU" sz="2400" b="1" dirty="0">
                <a:solidFill>
                  <a:srgbClr val="808080">
                    <a:lumMod val="25000"/>
                  </a:srgbClr>
                </a:solidFill>
              </a:rPr>
              <a:t>по зрению </a:t>
            </a:r>
            <a:endParaRPr lang="ru-RU" sz="2400" b="1" dirty="0" smtClean="0">
              <a:solidFill>
                <a:srgbClr val="808080">
                  <a:lumMod val="25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808080">
                    <a:lumMod val="25000"/>
                  </a:srgbClr>
                </a:solidFill>
              </a:rPr>
              <a:t>2345 </a:t>
            </a:r>
            <a:r>
              <a:rPr lang="ru-RU" sz="2400" b="1" dirty="0">
                <a:solidFill>
                  <a:srgbClr val="808080">
                    <a:lumMod val="25000"/>
                  </a:srgbClr>
                </a:solidFill>
              </a:rPr>
              <a:t>чел.  </a:t>
            </a:r>
          </a:p>
        </p:txBody>
      </p:sp>
      <p:pic>
        <p:nvPicPr>
          <p:cNvPr id="21" name="Picture 2" descr="http://vlast16.ru/upload/news/9/2012/11/picture-50b4d0af72f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710"/>
            <a:ext cx="2132710" cy="125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403224" y="6212818"/>
            <a:ext cx="1091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 доступности официальных сайтов органов государственной власти Новгородской области и органов местного самоуправления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сети «Интернет»</a:t>
            </a:r>
          </a:p>
        </p:txBody>
      </p:sp>
    </p:spTree>
    <p:extLst>
      <p:ext uri="{BB962C8B-B14F-4D97-AF65-F5344CB8AC3E}">
        <p14:creationId xmlns:p14="http://schemas.microsoft.com/office/powerpoint/2010/main" val="30407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b="8518"/>
          <a:stretch/>
        </p:blipFill>
        <p:spPr>
          <a:xfrm>
            <a:off x="0" y="18270"/>
            <a:ext cx="12192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15700" y="571500"/>
            <a:ext cx="36000" cy="599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277499" y="346600"/>
            <a:ext cx="36000" cy="1127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853293" y="2650031"/>
            <a:ext cx="575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accent6">
                    <a:lumMod val="50000"/>
                  </a:schemeClr>
                </a:solidFill>
              </a:rPr>
              <a:t>ДЕПАРТАМЕНТ ТРУДА И СОЦИАЛЬНОЙ ЗАЩИТЫ НАСЕЛЕНИЯ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6">
                    <a:lumMod val="50000"/>
                  </a:schemeClr>
                </a:solidFill>
              </a:rPr>
              <a:t>НОВГОРОДСКОЙ ОБЛАСТИ </a:t>
            </a:r>
            <a:endParaRPr lang="ru-RU" sz="1400" b="1" dirty="0">
              <a:ln w="0"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7" y="5667033"/>
            <a:ext cx="1102921" cy="156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830" y="6057202"/>
            <a:ext cx="1091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 доступности официальных сайтов органов государственной власти Новгородской области и органов местного самоуправления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сети «Интернет»</a:t>
            </a:r>
          </a:p>
        </p:txBody>
      </p:sp>
      <p:pic>
        <p:nvPicPr>
          <p:cNvPr id="30" name="Picture 2" descr="http://vlast16.ru/upload/news/9/2012/11/picture-50b4d0af72f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70"/>
            <a:ext cx="2132710" cy="125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 rot="21600000">
            <a:off x="1876672" y="577227"/>
            <a:ext cx="92880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/>
              <a:t>Нормативная правовая база по обеспечению условий доступности для инвалидов по зрению официальных сайтов органов государственной власти и органов местного самоуправления в сети «Интернет»  </a:t>
            </a:r>
            <a:endParaRPr lang="ru-RU" sz="25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3333" y="2314452"/>
            <a:ext cx="109233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Приказ </a:t>
            </a:r>
            <a:r>
              <a:rPr lang="ru-RU" b="1" dirty="0" smtClean="0"/>
              <a:t>  Министерства   </a:t>
            </a:r>
            <a:r>
              <a:rPr lang="ru-RU" b="1" dirty="0"/>
              <a:t>связи </a:t>
            </a:r>
            <a:r>
              <a:rPr lang="ru-RU" b="1" dirty="0" smtClean="0"/>
              <a:t>  и   массовых   коммуникаций    Российской    Федерации </a:t>
            </a:r>
          </a:p>
          <a:p>
            <a:pPr algn="ctr"/>
            <a:r>
              <a:rPr lang="ru-RU" b="1" dirty="0" smtClean="0"/>
              <a:t>от </a:t>
            </a:r>
            <a:r>
              <a:rPr lang="ru-RU" b="1" dirty="0"/>
              <a:t>30.11.2015 № 483</a:t>
            </a:r>
          </a:p>
          <a:p>
            <a:pPr algn="just"/>
            <a:r>
              <a:rPr lang="ru-RU" dirty="0" smtClean="0"/>
              <a:t>«Об </a:t>
            </a:r>
            <a:r>
              <a:rPr lang="ru-RU" dirty="0"/>
              <a:t>установлении Порядка обеспечения условий доступности для инвалидов по зрению официальных сайтов федеральных органов государственной власти, органов государственной власти субъектов Российской Федерации и органов местного самоуправления в сети </a:t>
            </a:r>
            <a:r>
              <a:rPr lang="ru-RU" dirty="0" smtClean="0"/>
              <a:t>«Интернет»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3333" y="3953040"/>
            <a:ext cx="10778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Областной закон Новгородской области от 23.12.2010 N </a:t>
            </a:r>
            <a:r>
              <a:rPr lang="ru-RU" b="1" dirty="0" smtClean="0"/>
              <a:t>900-ОЗ (ред</a:t>
            </a:r>
            <a:r>
              <a:rPr lang="ru-RU" b="1" dirty="0"/>
              <a:t>. от 30.06.2016)</a:t>
            </a:r>
            <a:br>
              <a:rPr lang="ru-RU" b="1" dirty="0"/>
            </a:br>
            <a:r>
              <a:rPr lang="ru-RU" dirty="0" smtClean="0"/>
              <a:t>«Об </a:t>
            </a:r>
            <a:r>
              <a:rPr lang="ru-RU" dirty="0"/>
              <a:t>обеспечении доступа к информации о деятельности государственных органов Новгородской </a:t>
            </a:r>
            <a:r>
              <a:rPr lang="ru-RU" dirty="0" smtClean="0"/>
              <a:t>области»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329" y="5140693"/>
            <a:ext cx="107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Национальный стандарт Российской Федерации «Интернет-ресурсы. Требования доступности для инвалидов. ГОСТ 52872-2012»</a:t>
            </a:r>
            <a:endParaRPr lang="ru-RU" b="1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3612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b="8518"/>
          <a:stretch/>
        </p:blipFill>
        <p:spPr>
          <a:xfrm>
            <a:off x="147027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15700" y="571500"/>
            <a:ext cx="36000" cy="599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277499" y="346600"/>
            <a:ext cx="36000" cy="1127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7" y="5667033"/>
            <a:ext cx="1102921" cy="1560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8853293" y="2650031"/>
            <a:ext cx="575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accent6">
                    <a:lumMod val="50000"/>
                  </a:schemeClr>
                </a:solidFill>
              </a:rPr>
              <a:t>ДЕПАРТАМЕНТ ТРУДА И СОЦИАЛЬНОЙ ЗАЩИТЫ НАСЕЛЕНИЯ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6">
                    <a:lumMod val="50000"/>
                  </a:schemeClr>
                </a:solidFill>
              </a:rPr>
              <a:t>НОВГОРОДСКОЙ ОБЛАСТИ </a:t>
            </a:r>
            <a:endParaRPr lang="ru-RU" sz="1400" b="1" dirty="0">
              <a:ln w="0"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Picture 2" descr="http://vlast16.ru/upload/news/9/2012/11/picture-50b4d0af72f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027" y="221493"/>
            <a:ext cx="2132710" cy="125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55624" y="6103608"/>
            <a:ext cx="1091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 доступности официальных сайтов органов государственной власти Новгородской области и органов местного самоуправления в сети «Интернет»</a:t>
            </a:r>
          </a:p>
        </p:txBody>
      </p:sp>
      <p:sp>
        <p:nvSpPr>
          <p:cNvPr id="17" name="TextBox 16"/>
          <p:cNvSpPr txBox="1"/>
          <p:nvPr/>
        </p:nvSpPr>
        <p:spPr>
          <a:xfrm rot="21600000">
            <a:off x="2279737" y="383186"/>
            <a:ext cx="88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/>
              <a:t>Возможности версии сайта для слабовидящих</a:t>
            </a:r>
            <a:endParaRPr lang="ru-RU" sz="2300" b="1" dirty="0"/>
          </a:p>
        </p:txBody>
      </p:sp>
      <p:pic>
        <p:nvPicPr>
          <p:cNvPr id="20" name="Рисунок 19"/>
          <p:cNvPicPr/>
          <p:nvPr/>
        </p:nvPicPr>
        <p:blipFill rotWithShape="1">
          <a:blip r:embed="rId5"/>
          <a:srcRect b="29134"/>
          <a:stretch/>
        </p:blipFill>
        <p:spPr bwMode="auto">
          <a:xfrm>
            <a:off x="4522589" y="1215059"/>
            <a:ext cx="6466084" cy="2874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6"/>
          <a:srcRect l="-1" r="-1639" b="68908"/>
          <a:stretch/>
        </p:blipFill>
        <p:spPr bwMode="auto">
          <a:xfrm>
            <a:off x="4660900" y="4373564"/>
            <a:ext cx="6380855" cy="1409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8" y="1940018"/>
            <a:ext cx="2893263" cy="82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4" y="3462337"/>
            <a:ext cx="3582570" cy="161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8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b="8518"/>
          <a:stretch/>
        </p:blipFill>
        <p:spPr>
          <a:xfrm>
            <a:off x="0" y="-76693"/>
            <a:ext cx="12192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15700" y="571500"/>
            <a:ext cx="36000" cy="599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277499" y="346600"/>
            <a:ext cx="36000" cy="1127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600000">
            <a:off x="1317329" y="1403851"/>
            <a:ext cx="9557341" cy="514132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8080">
                    <a:lumMod val="25000"/>
                  </a:srgb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Изменение размеров текстовой информации до 200%, шрифта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7" y="5667033"/>
            <a:ext cx="1102921" cy="1560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8853293" y="2650031"/>
            <a:ext cx="575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accent6">
                    <a:lumMod val="50000"/>
                  </a:schemeClr>
                </a:solidFill>
              </a:rPr>
              <a:t>ДЕПАРТАМЕНТ ТРУДА И СОЦИАЛЬНОЙ ЗАЩИТЫ НАСЕЛЕНИЯ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6">
                    <a:lumMod val="50000"/>
                  </a:schemeClr>
                </a:solidFill>
              </a:rPr>
              <a:t>НОВГОРОДСКОЙ ОБЛАСТИ </a:t>
            </a:r>
            <a:endParaRPr lang="ru-RU" sz="1400" b="1" dirty="0">
              <a:ln w="0"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Picture 2" descr="http://vlast16.ru/upload/news/9/2012/11/picture-50b4d0af72f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027" y="221493"/>
            <a:ext cx="2132710" cy="125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53202" y="6215454"/>
            <a:ext cx="1091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 доступности официальных сайтов органов государственной власти Новгородской области и органов местного самоуправления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сети «Интернет»</a:t>
            </a:r>
          </a:p>
        </p:txBody>
      </p:sp>
      <p:pic>
        <p:nvPicPr>
          <p:cNvPr id="15" name="Рисунок 14"/>
          <p:cNvPicPr/>
          <p:nvPr/>
        </p:nvPicPr>
        <p:blipFill rotWithShape="1">
          <a:blip r:embed="rId5"/>
          <a:srcRect l="-1" t="6532" r="-566" b="80665"/>
          <a:stretch/>
        </p:blipFill>
        <p:spPr bwMode="auto">
          <a:xfrm>
            <a:off x="326117" y="2155648"/>
            <a:ext cx="10838570" cy="914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5"/>
          <a:srcRect l="-1" t="6532" r="-566" b="80665"/>
          <a:stretch/>
        </p:blipFill>
        <p:spPr bwMode="auto">
          <a:xfrm>
            <a:off x="433187" y="5301405"/>
            <a:ext cx="10731500" cy="914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Овал 21"/>
          <p:cNvSpPr/>
          <p:nvPr/>
        </p:nvSpPr>
        <p:spPr>
          <a:xfrm>
            <a:off x="3564617" y="5215932"/>
            <a:ext cx="1917700" cy="108499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5"/>
          <a:srcRect l="-1" t="6532" r="-566" b="80665"/>
          <a:stretch/>
        </p:blipFill>
        <p:spPr bwMode="auto">
          <a:xfrm>
            <a:off x="385537" y="3697551"/>
            <a:ext cx="10731500" cy="914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Овал 24"/>
          <p:cNvSpPr/>
          <p:nvPr/>
        </p:nvSpPr>
        <p:spPr>
          <a:xfrm>
            <a:off x="1718133" y="3622246"/>
            <a:ext cx="1917700" cy="113201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26117" y="2204270"/>
            <a:ext cx="1675983" cy="86542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1600000">
            <a:off x="1718133" y="3193990"/>
            <a:ext cx="8251368" cy="400110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808080">
                    <a:lumMod val="25000"/>
                  </a:srgb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/>
              <a:t>Изменение интервала между буквами (кернинг)</a:t>
            </a:r>
          </a:p>
        </p:txBody>
      </p:sp>
      <p:sp>
        <p:nvSpPr>
          <p:cNvPr id="29" name="TextBox 28"/>
          <p:cNvSpPr txBox="1"/>
          <p:nvPr/>
        </p:nvSpPr>
        <p:spPr>
          <a:xfrm rot="21600000">
            <a:off x="2882900" y="4754266"/>
            <a:ext cx="5956300" cy="461665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8080">
                    <a:lumMod val="25000"/>
                  </a:srgb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Изменение цветовой схемы</a:t>
            </a:r>
          </a:p>
        </p:txBody>
      </p:sp>
      <p:sp>
        <p:nvSpPr>
          <p:cNvPr id="32" name="TextBox 31"/>
          <p:cNvSpPr txBox="1"/>
          <p:nvPr/>
        </p:nvSpPr>
        <p:spPr>
          <a:xfrm rot="21600000">
            <a:off x="2324100" y="385094"/>
            <a:ext cx="88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/>
              <a:t>Возможности версии сайта для слабовидящих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40566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b="8518"/>
          <a:stretch/>
        </p:blipFill>
        <p:spPr>
          <a:xfrm>
            <a:off x="250823" y="-1"/>
            <a:ext cx="12088204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15700" y="571500"/>
            <a:ext cx="36000" cy="599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7" y="5667033"/>
            <a:ext cx="1102921" cy="1560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8853293" y="2650031"/>
            <a:ext cx="575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accent6">
                    <a:lumMod val="50000"/>
                  </a:schemeClr>
                </a:solidFill>
              </a:rPr>
              <a:t>ДЕПАРТАМЕНТ ТРУДА И СОЦИАЛЬНОЙ ЗАЩИТЫ НАСЕЛЕНИЯ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6">
                    <a:lumMod val="50000"/>
                  </a:schemeClr>
                </a:solidFill>
              </a:rPr>
              <a:t>НОВГОРОДСКОЙ ОБЛАСТИ </a:t>
            </a:r>
            <a:endParaRPr lang="ru-RU" sz="1400" b="1" dirty="0">
              <a:ln w="0"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2" descr="http://vlast16.ru/upload/news/9/2012/11/picture-50b4d0af72f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70"/>
            <a:ext cx="2132710" cy="125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 rot="21600000">
            <a:off x="1838323" y="171391"/>
            <a:ext cx="95133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b="1" dirty="0" smtClean="0"/>
              <a:t>Адаптация сайтов органов местного самоуправления Новгородской области </a:t>
            </a:r>
            <a:endParaRPr lang="ru-RU" sz="23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78164"/>
              </p:ext>
            </p:extLst>
          </p:nvPr>
        </p:nvGraphicFramePr>
        <p:xfrm>
          <a:off x="179187" y="1051795"/>
          <a:ext cx="10985500" cy="4887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6213"/>
                <a:gridCol w="3568700"/>
                <a:gridCol w="3760587"/>
              </a:tblGrid>
              <a:tr h="966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Соответствуют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требованиям сайты Администраций муниципальных образований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соответствуют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требованиям сайты Администраций муниципальных образований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 версия для слабовидящих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на сайтах Администраций муниципальных  образований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9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1. Боровичский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1. Демянский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1. Батецкий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9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2. Валдайский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2. Любытинский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2. Маловишерский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9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3. Волотовский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3. Окуловский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3. Солецкий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9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4. Крестецкий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4. Хвойнинский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4. Холмский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6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5. Маревский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0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60 %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сайтов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доступны для слабовидящих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18 %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сайтов - не соответствуют установленным законодательством требования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18 %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сайтов - отсутствует версия для слабовидящих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6. Мошенской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7. Новгородский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8. Парфинский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9. Пестовский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10. Поддорский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11. Чудовский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12. Шимский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13. Старорусский муниципальный 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14. Великий Новгород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67" marR="42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0823" y="6185473"/>
            <a:ext cx="10913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 доступности официальных сайтов органов государственной власти Новгородской области и органов местного самоуправления в сети «Интернет»</a:t>
            </a:r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6277499" y="346600"/>
            <a:ext cx="36000" cy="1127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1600000">
            <a:off x="1838323" y="171390"/>
            <a:ext cx="95133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b="1" dirty="0" smtClean="0"/>
              <a:t>Адаптация сайтов органов местного самоуправления Новгородской области 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14179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b="8518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15700" y="571500"/>
            <a:ext cx="36000" cy="599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277499" y="346600"/>
            <a:ext cx="36000" cy="1127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853293" y="2650031"/>
            <a:ext cx="575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accent6">
                    <a:lumMod val="50000"/>
                  </a:schemeClr>
                </a:solidFill>
              </a:rPr>
              <a:t>ДЕПАРТАМЕНТ ТРУДА И СОЦИАЛЬНОЙ ЗАЩИТЫ НАСЕЛЕНИЯ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6">
                    <a:lumMod val="50000"/>
                  </a:schemeClr>
                </a:solidFill>
              </a:rPr>
              <a:t>НОВГОРОДСКОЙ ОБЛАСТИ </a:t>
            </a:r>
            <a:endParaRPr lang="ru-RU" sz="1400" b="1" dirty="0">
              <a:ln w="0"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7" y="5667033"/>
            <a:ext cx="1102921" cy="156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830" y="6057202"/>
            <a:ext cx="1091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 доступности официальных сайтов органов государственной власти Новгородской области и органов местного самоуправления в сети «Интернет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889000" y="884502"/>
            <a:ext cx="9842500" cy="49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1600000">
            <a:off x="1371601" y="348361"/>
            <a:ext cx="101325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b="1" dirty="0" smtClean="0"/>
              <a:t>Доступность сайтов учреждений социальной защиты 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23257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b="8518"/>
          <a:stretch/>
        </p:blipFill>
        <p:spPr>
          <a:xfrm>
            <a:off x="75608" y="-89698"/>
            <a:ext cx="12192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15700" y="571500"/>
            <a:ext cx="36000" cy="599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277499" y="346600"/>
            <a:ext cx="36000" cy="1127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853293" y="2650031"/>
            <a:ext cx="575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accent6">
                    <a:lumMod val="50000"/>
                  </a:schemeClr>
                </a:solidFill>
              </a:rPr>
              <a:t>ДЕПАРТАМЕНТ ТРУДА И СОЦИАЛЬНОЙ ЗАЩИТЫ НАСЕЛЕНИЯ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6">
                    <a:lumMod val="50000"/>
                  </a:schemeClr>
                </a:solidFill>
              </a:rPr>
              <a:t>НОВГОРОДСКОЙ ОБЛАСТИ </a:t>
            </a:r>
            <a:endParaRPr lang="ru-RU" sz="1400" b="1" dirty="0">
              <a:ln w="0"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7" y="5667033"/>
            <a:ext cx="1102921" cy="1560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1895" y="485066"/>
            <a:ext cx="100208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0" dirty="0" smtClean="0">
                <a:solidFill>
                  <a:schemeClr val="accent6">
                    <a:lumMod val="75000"/>
                  </a:schemeClr>
                </a:solidFill>
              </a:rPr>
              <a:t>СПАСИБО    </a:t>
            </a:r>
          </a:p>
          <a:p>
            <a:pPr algn="ctr"/>
            <a:r>
              <a:rPr lang="ru-RU" sz="11000" dirty="0" smtClean="0">
                <a:solidFill>
                  <a:schemeClr val="accent6">
                    <a:lumMod val="75000"/>
                  </a:schemeClr>
                </a:solidFill>
              </a:rPr>
              <a:t>  ЗА ВНИМАНИЕ</a:t>
            </a:r>
            <a:endParaRPr lang="ru-RU" sz="1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830" y="6057202"/>
            <a:ext cx="1091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 доступности официальных сайтов органов государственной власти Новгородской области и органов местного самоуправления в сети «Интернет»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6536</TotalTime>
  <Words>521</Words>
  <Application>Microsoft Office PowerPoint</Application>
  <PresentationFormat>Произвольный</PresentationFormat>
  <Paragraphs>83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Михайлова О.Б.</cp:lastModifiedBy>
  <cp:revision>180</cp:revision>
  <cp:lastPrinted>2016-10-27T17:56:09Z</cp:lastPrinted>
  <dcterms:created xsi:type="dcterms:W3CDTF">2013-11-13T17:28:54Z</dcterms:created>
  <dcterms:modified xsi:type="dcterms:W3CDTF">2016-10-28T05:59:23Z</dcterms:modified>
</cp:coreProperties>
</file>